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305" r:id="rId2"/>
    <p:sldId id="326" r:id="rId3"/>
    <p:sldId id="327" r:id="rId4"/>
    <p:sldId id="285" r:id="rId5"/>
    <p:sldId id="318" r:id="rId6"/>
    <p:sldId id="328" r:id="rId7"/>
    <p:sldId id="320" r:id="rId8"/>
    <p:sldId id="329" r:id="rId9"/>
    <p:sldId id="321" r:id="rId10"/>
    <p:sldId id="322" r:id="rId11"/>
    <p:sldId id="325" r:id="rId12"/>
    <p:sldId id="316" r:id="rId13"/>
  </p:sldIdLst>
  <p:sldSz cx="9144000" cy="6858000" type="screen4x3"/>
  <p:notesSz cx="6769100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4751F"/>
    <a:srgbClr val="3B7EA9"/>
    <a:srgbClr val="AE113B"/>
    <a:srgbClr val="000000"/>
    <a:srgbClr val="EEC813"/>
    <a:srgbClr val="3F6300"/>
    <a:srgbClr val="FF110B"/>
    <a:srgbClr val="0043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E7367C-C4C2-4F0E-8434-82781A690578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CE490D-638E-4AA9-B199-7414EAC7B3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42008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C1F92123-44BE-4CC2-8052-0094FB7372F9}" type="slidenum">
              <a:rPr lang="cs-CZ" altLang="cs-CZ" sz="1200" smtClean="0"/>
              <a:pPr eaLnBrk="1" hangingPunct="1"/>
              <a:t>3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80DAD37-35B3-408B-BEE0-8CBAE356D6DD}" type="slidenum">
              <a:rPr lang="cs-CZ" altLang="cs-CZ" sz="1200" smtClean="0"/>
              <a:pPr eaLnBrk="1" hangingPunct="1"/>
              <a:t>4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B034DEF-BDCD-4E8A-A10C-513F43750F2B}" type="slidenum">
              <a:rPr lang="cs-CZ" altLang="cs-CZ" sz="1200" smtClean="0"/>
              <a:pPr eaLnBrk="1" hangingPunct="1"/>
              <a:t>5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4CD1BB5-4189-437F-A1F5-D311E549528D}" type="slidenum">
              <a:rPr lang="cs-CZ" altLang="cs-CZ" sz="1200" smtClean="0"/>
              <a:pPr eaLnBrk="1" hangingPunct="1"/>
              <a:t>6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31F656A-B120-4F00-8852-5B643B2FDB94}" type="slidenum">
              <a:rPr lang="cs-CZ" altLang="cs-CZ" sz="1200" smtClean="0"/>
              <a:pPr eaLnBrk="1" hangingPunct="1"/>
              <a:t>7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757C85B-ED07-4ED5-858E-2CCC8D8BC39A}" type="slidenum">
              <a:rPr lang="cs-CZ" altLang="cs-CZ" sz="1200" smtClean="0"/>
              <a:pPr eaLnBrk="1" hangingPunct="1"/>
              <a:t>8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66916D3-90C4-49AD-AC08-F0D5FF5BE5D4}" type="slidenum">
              <a:rPr lang="cs-CZ" altLang="cs-CZ" sz="1200" smtClean="0"/>
              <a:pPr eaLnBrk="1" hangingPunct="1"/>
              <a:t>9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FC01FD0C-1268-4643-9C65-55EBE586CBE4}" type="slidenum">
              <a:rPr lang="cs-CZ" altLang="cs-CZ" sz="1200" smtClean="0"/>
              <a:pPr eaLnBrk="1" hangingPunct="1"/>
              <a:t>10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750C917-D6AC-43DE-99E6-A4679B8DCF3F}" type="slidenum">
              <a:rPr lang="cs-CZ" altLang="cs-CZ" sz="1200" smtClean="0"/>
              <a:pPr eaLnBrk="1" hangingPunct="1"/>
              <a:t>11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1235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35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14CC6-E5F6-47CC-BACD-E0F4F1D17C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154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0131-A6BA-4D19-819C-D2CC15F08B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5417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D7FAD-C4AF-4462-8D3E-A25D9C2B2F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337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DB85-AC90-40F7-9E10-D2AE578412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1548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59E6-22C5-42A0-A441-F1A946443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096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917F-FDA4-45D3-8440-EAFB32BB7B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656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C692E-EEAC-47C6-8D1F-40A357BC80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6109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08C4C-2B95-4F1A-BE3B-60D816C77F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6565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4357-3B58-4693-B52E-491C4FB191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1684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337B-5148-4613-A9E6-3965000634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47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DB99-B93D-4CDE-9FBE-688E457D0D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4875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0F5EB-C6E9-4A52-8591-25A4A2D9D3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542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5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7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8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8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9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1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1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2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2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133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113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E148E5-1592-42C2-9A88-32BC1747B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  <p:sldLayoutId id="2147484615" r:id="rId5"/>
    <p:sldLayoutId id="2147484616" r:id="rId6"/>
    <p:sldLayoutId id="2147484617" r:id="rId7"/>
    <p:sldLayoutId id="2147484618" r:id="rId8"/>
    <p:sldLayoutId id="2147484619" r:id="rId9"/>
    <p:sldLayoutId id="2147484620" r:id="rId10"/>
    <p:sldLayoutId id="2147484621" r:id="rId11"/>
    <p:sldLayoutId id="214748462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115616" y="980728"/>
            <a:ext cx="694335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cs-CZ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VPŠ a SPŠ MV v Holešově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284663" y="3789363"/>
            <a:ext cx="48593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cs-CZ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1" name="Picture 5" descr="DSC_0876 ore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57563"/>
            <a:ext cx="4878388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0" descr="Znak 5 cm 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357563"/>
            <a:ext cx="1931987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619598" y="1848794"/>
            <a:ext cx="643937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cs-CZ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MATURITNÍ ZKOUŠKA 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2024</a:t>
            </a:r>
            <a:endParaRPr lang="cs-CZ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5" name="Group 13"/>
          <p:cNvGrpSpPr>
            <a:grpSpLocks/>
          </p:cNvGrpSpPr>
          <p:nvPr/>
        </p:nvGrpSpPr>
        <p:grpSpPr bwMode="auto">
          <a:xfrm>
            <a:off x="428625" y="115888"/>
            <a:ext cx="8247063" cy="596900"/>
            <a:chOff x="476" y="73"/>
            <a:chExt cx="4989" cy="376"/>
          </a:xfrm>
        </p:grpSpPr>
        <p:pic>
          <p:nvPicPr>
            <p:cNvPr id="23561" name="Picture 4" descr="Pruh VPŠ a SPŠ internet 2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4989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476" y="119"/>
              <a:ext cx="461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Nepovinné zkoušky profilové části MZ</a:t>
              </a:r>
            </a:p>
          </p:txBody>
        </p:sp>
        <p:pic>
          <p:nvPicPr>
            <p:cNvPr id="23563" name="Picture 22" descr="Znak 5 cm 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" y="9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66"/>
          <p:cNvSpPr txBox="1">
            <a:spLocks noChangeArrowheads="1"/>
          </p:cNvSpPr>
          <p:nvPr/>
        </p:nvSpPr>
        <p:spPr bwMode="auto">
          <a:xfrm>
            <a:off x="399232" y="4552578"/>
            <a:ext cx="3422650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Občanská nauka</a:t>
            </a:r>
          </a:p>
        </p:txBody>
      </p:sp>
      <p:sp>
        <p:nvSpPr>
          <p:cNvPr id="16" name="Text Box 66"/>
          <p:cNvSpPr txBox="1">
            <a:spLocks noChangeArrowheads="1"/>
          </p:cNvSpPr>
          <p:nvPr/>
        </p:nvSpPr>
        <p:spPr bwMode="auto">
          <a:xfrm>
            <a:off x="391295" y="5203453"/>
            <a:ext cx="342265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Tělesná příprava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391295" y="4014242"/>
            <a:ext cx="8280400" cy="46196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just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l-PL" sz="2400" dirty="0" smtClean="0">
                <a:solidFill>
                  <a:srgbClr val="CBD41C"/>
                </a:solidFill>
              </a:rPr>
              <a:t>Ústní zkoušky </a:t>
            </a:r>
            <a:r>
              <a:rPr lang="pl-PL" sz="2400" dirty="0">
                <a:solidFill>
                  <a:srgbClr val="CBD41C"/>
                </a:solidFill>
              </a:rPr>
              <a:t>před maturitní komisí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923482" y="4552578"/>
            <a:ext cx="5184775" cy="40005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 smtClean="0"/>
              <a:t>15 minut </a:t>
            </a:r>
            <a:r>
              <a:rPr lang="pl-PL" sz="2000" kern="0" dirty="0"/>
              <a:t>příprava, 15 minut zkouška</a:t>
            </a:r>
            <a:endParaRPr lang="pl-PL" sz="2000" kern="0" dirty="0" smtClean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923482" y="5120903"/>
            <a:ext cx="5184775" cy="40005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 smtClean="0"/>
              <a:t>15 minut </a:t>
            </a:r>
            <a:r>
              <a:rPr lang="pl-PL" sz="2000" kern="0" dirty="0"/>
              <a:t>příprava, 15 minut zkouška</a:t>
            </a:r>
            <a:endParaRPr lang="pl-PL" sz="2000" kern="0" dirty="0" smtClean="0"/>
          </a:p>
        </p:txBody>
      </p:sp>
      <p:sp>
        <p:nvSpPr>
          <p:cNvPr id="13" name="Text Box 71"/>
          <p:cNvSpPr txBox="1">
            <a:spLocks noChangeArrowheads="1"/>
          </p:cNvSpPr>
          <p:nvPr/>
        </p:nvSpPr>
        <p:spPr bwMode="auto">
          <a:xfrm>
            <a:off x="400050" y="1101725"/>
            <a:ext cx="343101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Cizí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jazyk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00050" y="1628800"/>
            <a:ext cx="8429948" cy="221599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spcBef>
                <a:spcPct val="30000"/>
              </a:spcBef>
              <a:buBlip>
                <a:blip r:embed="rId6"/>
              </a:buBlip>
              <a:defRPr/>
            </a:pPr>
            <a:r>
              <a:rPr lang="pl-PL" sz="2000" kern="0" dirty="0"/>
              <a:t>pokud nebyl zvolen v povinné zkoušce nebo jiný než zvolený </a:t>
            </a:r>
            <a:br>
              <a:rPr lang="pl-PL" sz="2000" kern="0" dirty="0"/>
            </a:br>
            <a:r>
              <a:rPr lang="pl-PL" sz="2000" kern="0" dirty="0"/>
              <a:t>v povinné </a:t>
            </a:r>
            <a:r>
              <a:rPr lang="pl-PL" sz="2000" kern="0" dirty="0" smtClean="0"/>
              <a:t>zkoušce</a:t>
            </a:r>
          </a:p>
          <a:p>
            <a:pPr algn="just">
              <a:spcBef>
                <a:spcPct val="30000"/>
              </a:spcBef>
              <a:buBlip>
                <a:blip r:embed="rId6"/>
              </a:buBlip>
              <a:defRPr/>
            </a:pPr>
            <a:r>
              <a:rPr lang="pl-PL" sz="2000" kern="0" dirty="0"/>
              <a:t>kombinace písemné práce a ústní zkoušky před maturitní komisí</a:t>
            </a:r>
          </a:p>
          <a:p>
            <a:pPr algn="just">
              <a:spcBef>
                <a:spcPct val="30000"/>
              </a:spcBef>
              <a:buBlip>
                <a:blip r:embed="rId6"/>
              </a:buBlip>
              <a:defRPr/>
            </a:pPr>
            <a:r>
              <a:rPr lang="pl-PL" sz="2000" kern="0" dirty="0"/>
              <a:t>písemná práce – </a:t>
            </a:r>
            <a:r>
              <a:rPr lang="pl-PL" sz="2000" kern="0" dirty="0" smtClean="0"/>
              <a:t>90 </a:t>
            </a:r>
            <a:r>
              <a:rPr lang="pl-PL" sz="2000" kern="0" dirty="0"/>
              <a:t>minut včetně volby zadání, minimálně 200 slov ve dvou textech</a:t>
            </a:r>
          </a:p>
          <a:p>
            <a:pPr algn="just">
              <a:spcBef>
                <a:spcPct val="30000"/>
              </a:spcBef>
              <a:buBlip>
                <a:blip r:embed="rId6"/>
              </a:buBlip>
              <a:defRPr/>
            </a:pPr>
            <a:r>
              <a:rPr lang="pl-PL" sz="2000" kern="0" dirty="0"/>
              <a:t>ústní zkouška – 20 minut příprava, 15 minut </a:t>
            </a:r>
            <a:r>
              <a:rPr lang="pl-PL" sz="2000" kern="0" dirty="0" smtClean="0"/>
              <a:t>zkouška</a:t>
            </a:r>
            <a:endParaRPr lang="pl-PL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79" name="Group 13"/>
          <p:cNvGrpSpPr>
            <a:grpSpLocks/>
          </p:cNvGrpSpPr>
          <p:nvPr/>
        </p:nvGrpSpPr>
        <p:grpSpPr bwMode="auto">
          <a:xfrm>
            <a:off x="428625" y="115888"/>
            <a:ext cx="8247063" cy="596900"/>
            <a:chOff x="476" y="73"/>
            <a:chExt cx="4989" cy="376"/>
          </a:xfrm>
        </p:grpSpPr>
        <p:pic>
          <p:nvPicPr>
            <p:cNvPr id="24581" name="Picture 4" descr="Pruh VPŠ a SPŠ internet 2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4989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476" y="119"/>
              <a:ext cx="355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Důležité termíny průběhu MZ</a:t>
              </a:r>
            </a:p>
          </p:txBody>
        </p:sp>
        <p:pic>
          <p:nvPicPr>
            <p:cNvPr id="24583" name="Picture 22" descr="Znak 5 cm 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" y="9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38175" y="1196975"/>
            <a:ext cx="8021638" cy="492442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 smtClean="0"/>
              <a:t>30. 9. </a:t>
            </a:r>
            <a:r>
              <a:rPr lang="pl-PL" sz="2000" kern="0" dirty="0" smtClean="0"/>
              <a:t>2023 </a:t>
            </a:r>
            <a:r>
              <a:rPr lang="pl-PL" sz="2000" kern="0" dirty="0" smtClean="0"/>
              <a:t>- zveřejnění školního seznamu literárních děl z ČJL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 smtClean="0"/>
              <a:t>30. 9. </a:t>
            </a:r>
            <a:r>
              <a:rPr lang="pl-PL" sz="2000" kern="0" dirty="0" smtClean="0"/>
              <a:t>2023 </a:t>
            </a:r>
            <a:r>
              <a:rPr lang="pl-PL" sz="2000" kern="0" dirty="0" smtClean="0"/>
              <a:t>- zveřejnění </a:t>
            </a:r>
            <a:r>
              <a:rPr lang="pl-PL" sz="2000" kern="0" dirty="0"/>
              <a:t>témat profilových </a:t>
            </a:r>
            <a:r>
              <a:rPr lang="pl-PL" sz="2000" kern="0" dirty="0" smtClean="0"/>
              <a:t>zkoušek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 smtClean="0"/>
              <a:t>30. 9. </a:t>
            </a:r>
            <a:r>
              <a:rPr lang="pl-PL" sz="2000" kern="0" dirty="0" smtClean="0"/>
              <a:t>2023 </a:t>
            </a:r>
            <a:r>
              <a:rPr lang="pl-PL" sz="2000" kern="0" dirty="0" smtClean="0"/>
              <a:t>- témata zkušebních úloh z CJ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do 1. 12. </a:t>
            </a:r>
            <a:r>
              <a:rPr lang="pl-PL" sz="2000" kern="0" dirty="0" smtClean="0"/>
              <a:t>2023 </a:t>
            </a:r>
            <a:r>
              <a:rPr lang="pl-PL" sz="2000" kern="0" dirty="0" smtClean="0"/>
              <a:t>- přihlášky </a:t>
            </a:r>
            <a:r>
              <a:rPr lang="pl-PL" sz="2000" kern="0" dirty="0"/>
              <a:t>k  </a:t>
            </a:r>
            <a:r>
              <a:rPr lang="pl-PL" sz="2000" kern="0" dirty="0" smtClean="0"/>
              <a:t>maturitní zkoušce </a:t>
            </a:r>
            <a:r>
              <a:rPr lang="pl-PL" sz="2000" kern="0" dirty="0"/>
              <a:t>včetně  doporučení  pro </a:t>
            </a:r>
            <a:r>
              <a:rPr lang="pl-PL" sz="2000" kern="0" dirty="0" smtClean="0"/>
              <a:t> </a:t>
            </a:r>
            <a:r>
              <a:rPr lang="pl-PL" sz="2000" kern="0" dirty="0"/>
              <a:t>žáky  s SVP  (PUP</a:t>
            </a:r>
            <a:r>
              <a:rPr lang="pl-PL" sz="2000" kern="0" dirty="0" smtClean="0"/>
              <a:t>)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 do 31. 3. </a:t>
            </a:r>
            <a:r>
              <a:rPr lang="pl-PL" sz="2000" kern="0" dirty="0" smtClean="0"/>
              <a:t>2024 </a:t>
            </a:r>
            <a:r>
              <a:rPr lang="pl-PL" sz="2000" kern="0" dirty="0" smtClean="0"/>
              <a:t>- odevzdání </a:t>
            </a:r>
            <a:r>
              <a:rPr lang="pl-PL" sz="2000" kern="0" dirty="0"/>
              <a:t>seznamu literárních </a:t>
            </a:r>
            <a:r>
              <a:rPr lang="pl-PL" sz="2000" kern="0" dirty="0" smtClean="0"/>
              <a:t>děl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do 31. 3. </a:t>
            </a:r>
            <a:r>
              <a:rPr lang="pl-PL" sz="2000" kern="0" dirty="0" smtClean="0"/>
              <a:t>2024 </a:t>
            </a:r>
            <a:r>
              <a:rPr lang="pl-PL" sz="2000" kern="0" dirty="0" smtClean="0"/>
              <a:t>- podání písemné žádosti </a:t>
            </a:r>
            <a:r>
              <a:rPr lang="pl-PL" sz="2000" kern="0" dirty="0"/>
              <a:t>o nahrazení zkoušky </a:t>
            </a:r>
            <a:r>
              <a:rPr lang="pl-PL" sz="2000" kern="0" dirty="0" smtClean="0"/>
              <a:t/>
            </a:r>
            <a:br>
              <a:rPr lang="pl-PL" sz="2000" kern="0" dirty="0" smtClean="0"/>
            </a:br>
            <a:r>
              <a:rPr lang="pl-PL" sz="2000" kern="0" dirty="0" smtClean="0"/>
              <a:t>z </a:t>
            </a:r>
            <a:r>
              <a:rPr lang="pl-PL" sz="2000" kern="0" dirty="0"/>
              <a:t>cizího </a:t>
            </a:r>
            <a:r>
              <a:rPr lang="pl-PL" sz="2000" kern="0" dirty="0" smtClean="0"/>
              <a:t>jazyka</a:t>
            </a:r>
          </a:p>
          <a:p>
            <a:pPr algn="just">
              <a:spcBef>
                <a:spcPct val="30000"/>
              </a:spcBef>
              <a:buBlip>
                <a:blip r:embed="rId6"/>
              </a:buBlip>
              <a:defRPr/>
            </a:pPr>
            <a:r>
              <a:rPr lang="cs-CZ" sz="2000" dirty="0" smtClean="0"/>
              <a:t>2. </a:t>
            </a:r>
            <a:r>
              <a:rPr lang="cs-CZ" sz="2000" dirty="0" smtClean="0"/>
              <a:t>4. </a:t>
            </a:r>
            <a:r>
              <a:rPr lang="cs-CZ" sz="2000" dirty="0" smtClean="0"/>
              <a:t>2024 </a:t>
            </a:r>
            <a:r>
              <a:rPr lang="cs-CZ" sz="2000" dirty="0" smtClean="0"/>
              <a:t>- písemné </a:t>
            </a:r>
            <a:r>
              <a:rPr lang="cs-CZ" sz="2000" dirty="0"/>
              <a:t>práce z </a:t>
            </a:r>
            <a:r>
              <a:rPr lang="cs-CZ" sz="2000" dirty="0" smtClean="0"/>
              <a:t>ČJL, profilová část  MZ</a:t>
            </a:r>
          </a:p>
          <a:p>
            <a:pPr algn="just">
              <a:spcBef>
                <a:spcPct val="30000"/>
              </a:spcBef>
              <a:buBlip>
                <a:blip r:embed="rId6"/>
              </a:buBlip>
              <a:defRPr/>
            </a:pPr>
            <a:r>
              <a:rPr lang="cs-CZ" sz="2000" dirty="0" smtClean="0"/>
              <a:t>4. </a:t>
            </a:r>
            <a:r>
              <a:rPr lang="cs-CZ" sz="2000" dirty="0" smtClean="0"/>
              <a:t>4. </a:t>
            </a:r>
            <a:r>
              <a:rPr lang="cs-CZ" sz="2000" dirty="0" smtClean="0"/>
              <a:t>2024 </a:t>
            </a:r>
            <a:r>
              <a:rPr lang="cs-CZ" sz="2000" dirty="0" smtClean="0"/>
              <a:t>- písemné práce z CJ, profilová část  MZ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dirty="0" smtClean="0"/>
              <a:t>od 2. 5. </a:t>
            </a:r>
            <a:r>
              <a:rPr lang="pl-PL" sz="2000" dirty="0" smtClean="0"/>
              <a:t>2024 </a:t>
            </a:r>
            <a:r>
              <a:rPr lang="pl-PL" sz="2000" dirty="0"/>
              <a:t>do </a:t>
            </a:r>
            <a:r>
              <a:rPr lang="pl-PL" sz="2000" dirty="0" smtClean="0"/>
              <a:t>7. </a:t>
            </a:r>
            <a:r>
              <a:rPr lang="pl-PL" sz="2000" dirty="0" smtClean="0"/>
              <a:t>5. </a:t>
            </a:r>
            <a:r>
              <a:rPr lang="pl-PL" sz="2000" dirty="0" smtClean="0"/>
              <a:t>2024 </a:t>
            </a:r>
            <a:r>
              <a:rPr lang="pl-PL" sz="2000" dirty="0" smtClean="0"/>
              <a:t>- didaktické </a:t>
            </a:r>
            <a:r>
              <a:rPr lang="pl-PL" sz="2000" dirty="0"/>
              <a:t>testy </a:t>
            </a:r>
            <a:r>
              <a:rPr lang="pl-PL" sz="2000" dirty="0" smtClean="0"/>
              <a:t>SČ MZ</a:t>
            </a:r>
            <a:endParaRPr lang="pl-PL" sz="2000" b="0" dirty="0"/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cs-CZ" sz="2000" dirty="0" smtClean="0"/>
              <a:t>od </a:t>
            </a:r>
            <a:r>
              <a:rPr lang="cs-CZ" sz="2000" dirty="0" smtClean="0"/>
              <a:t>20. </a:t>
            </a:r>
            <a:r>
              <a:rPr lang="cs-CZ" sz="2000" dirty="0" smtClean="0"/>
              <a:t>5. </a:t>
            </a:r>
            <a:r>
              <a:rPr lang="cs-CZ" sz="2000" dirty="0" smtClean="0"/>
              <a:t>2024 </a:t>
            </a:r>
            <a:r>
              <a:rPr lang="cs-CZ" sz="2000" dirty="0"/>
              <a:t>do </a:t>
            </a:r>
            <a:r>
              <a:rPr lang="cs-CZ" sz="2000" dirty="0" smtClean="0"/>
              <a:t>23. </a:t>
            </a:r>
            <a:r>
              <a:rPr lang="cs-CZ" sz="2000" dirty="0" smtClean="0"/>
              <a:t>5. </a:t>
            </a:r>
            <a:r>
              <a:rPr lang="cs-CZ" sz="2000" dirty="0" smtClean="0"/>
              <a:t>2024 </a:t>
            </a:r>
            <a:r>
              <a:rPr lang="cs-CZ" sz="2000" dirty="0" smtClean="0"/>
              <a:t>- ústní </a:t>
            </a:r>
            <a:r>
              <a:rPr lang="cs-CZ" sz="2000" dirty="0"/>
              <a:t>zkoušky </a:t>
            </a: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profilové části MZ</a:t>
            </a:r>
            <a:endParaRPr lang="pl-PL" sz="2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547813" y="1484313"/>
            <a:ext cx="26844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endParaRPr lang="cs-CZ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5604" name="Picture 20" descr="Znak 5 cm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706563"/>
            <a:ext cx="259238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62088"/>
            <a:ext cx="4786312" cy="318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707904" y="6057106"/>
            <a:ext cx="2160240" cy="4000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just">
              <a:spcBef>
                <a:spcPct val="30000"/>
              </a:spcBef>
              <a:buNone/>
              <a:defRPr/>
            </a:pPr>
            <a:r>
              <a:rPr lang="pl-PL" sz="2000" kern="0" dirty="0" smtClean="0"/>
              <a:t>www.spshol.cz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2" descr="Pruh VPŠ a SPŠ internet 20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15888"/>
            <a:ext cx="81915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49" name="Line 57"/>
          <p:cNvSpPr>
            <a:spLocks noChangeShapeType="1"/>
          </p:cNvSpPr>
          <p:nvPr/>
        </p:nvSpPr>
        <p:spPr bwMode="auto">
          <a:xfrm flipH="1">
            <a:off x="6876256" y="1988840"/>
            <a:ext cx="72008" cy="37444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Char char="•"/>
              <a:defRPr/>
            </a:pPr>
            <a:endParaRPr lang="cs-CZ" sz="2000">
              <a:solidFill>
                <a:srgbClr val="5728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-18"/>
              <a:cs typeface="+mn-cs"/>
            </a:endParaRPr>
          </a:p>
        </p:txBody>
      </p:sp>
      <p:sp>
        <p:nvSpPr>
          <p:cNvPr id="136245" name="Line 53"/>
          <p:cNvSpPr>
            <a:spLocks noChangeShapeType="1"/>
          </p:cNvSpPr>
          <p:nvPr/>
        </p:nvSpPr>
        <p:spPr bwMode="auto">
          <a:xfrm>
            <a:off x="2483768" y="2060849"/>
            <a:ext cx="0" cy="1656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Char char="•"/>
              <a:defRPr/>
            </a:pPr>
            <a:endParaRPr lang="cs-CZ" sz="2000">
              <a:solidFill>
                <a:srgbClr val="5728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E" pitchFamily="34" charset="-18"/>
              <a:cs typeface="+mn-cs"/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2625725" y="989013"/>
            <a:ext cx="4032250" cy="400050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E" pitchFamily="34" charset="-18"/>
                <a:cs typeface="+mn-cs"/>
              </a:rPr>
              <a:t>Maturitní zkouška (MZ)</a:t>
            </a:r>
          </a:p>
        </p:txBody>
      </p:sp>
      <p:sp>
        <p:nvSpPr>
          <p:cNvPr id="43019" name="Text Box 16"/>
          <p:cNvSpPr txBox="1">
            <a:spLocks noChangeArrowheads="1"/>
          </p:cNvSpPr>
          <p:nvPr/>
        </p:nvSpPr>
        <p:spPr bwMode="auto">
          <a:xfrm>
            <a:off x="899592" y="2295525"/>
            <a:ext cx="3462859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č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eský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jazyk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a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literatura 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-18"/>
            </a:endParaRPr>
          </a:p>
        </p:txBody>
      </p:sp>
      <p:sp>
        <p:nvSpPr>
          <p:cNvPr id="43027" name="Text Box 49"/>
          <p:cNvSpPr txBox="1">
            <a:spLocks noChangeArrowheads="1"/>
          </p:cNvSpPr>
          <p:nvPr/>
        </p:nvSpPr>
        <p:spPr bwMode="auto">
          <a:xfrm>
            <a:off x="899592" y="2852936"/>
            <a:ext cx="3477146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c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izí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jazyk nebo matematika</a:t>
            </a:r>
          </a:p>
        </p:txBody>
      </p:sp>
      <p:sp>
        <p:nvSpPr>
          <p:cNvPr id="43028" name="Text Box 50"/>
          <p:cNvSpPr txBox="1">
            <a:spLocks noChangeArrowheads="1"/>
          </p:cNvSpPr>
          <p:nvPr/>
        </p:nvSpPr>
        <p:spPr bwMode="auto">
          <a:xfrm>
            <a:off x="899591" y="3466976"/>
            <a:ext cx="3477145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a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ž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dvě nepovinné zkoušky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827088" y="115888"/>
            <a:ext cx="6758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Struktura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maturitní zkoušky 2023</a:t>
            </a:r>
          </a:p>
        </p:txBody>
      </p:sp>
      <p:pic>
        <p:nvPicPr>
          <p:cNvPr id="15370" name="Picture 32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22" descr="Znak 5 cm 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157163"/>
            <a:ext cx="5032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30" name="Text Box 66"/>
          <p:cNvSpPr txBox="1">
            <a:spLocks noChangeArrowheads="1"/>
          </p:cNvSpPr>
          <p:nvPr/>
        </p:nvSpPr>
        <p:spPr bwMode="auto">
          <a:xfrm>
            <a:off x="5105400" y="2295525"/>
            <a:ext cx="3571056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č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eský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jazyk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a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literatura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</a:endParaRPr>
          </a:p>
        </p:txBody>
      </p:sp>
      <p:sp>
        <p:nvSpPr>
          <p:cNvPr id="43035" name="Text Box 71"/>
          <p:cNvSpPr txBox="1">
            <a:spLocks noChangeArrowheads="1"/>
          </p:cNvSpPr>
          <p:nvPr/>
        </p:nvSpPr>
        <p:spPr bwMode="auto">
          <a:xfrm>
            <a:off x="5108516" y="2862792"/>
            <a:ext cx="3571056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c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izí jazyk</a:t>
            </a:r>
          </a:p>
        </p:txBody>
      </p:sp>
      <p:sp>
        <p:nvSpPr>
          <p:cNvPr id="136240" name="Text Box 48"/>
          <p:cNvSpPr txBox="1">
            <a:spLocks noChangeArrowheads="1"/>
          </p:cNvSpPr>
          <p:nvPr/>
        </p:nvSpPr>
        <p:spPr bwMode="auto">
          <a:xfrm>
            <a:off x="5105400" y="1697038"/>
            <a:ext cx="3571056" cy="400050"/>
          </a:xfrm>
          <a:prstGeom prst="rect">
            <a:avLst/>
          </a:prstGeom>
          <a:solidFill>
            <a:srgbClr val="D4751F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Profilová část MZ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885305" y="1754188"/>
            <a:ext cx="3477145" cy="400050"/>
          </a:xfrm>
          <a:prstGeom prst="rect">
            <a:avLst/>
          </a:prstGeom>
          <a:solidFill>
            <a:srgbClr val="D4751F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Společná část MZ</a:t>
            </a:r>
          </a:p>
        </p:txBody>
      </p:sp>
      <p:sp>
        <p:nvSpPr>
          <p:cNvPr id="23" name="Text Box 66"/>
          <p:cNvSpPr txBox="1">
            <a:spLocks noChangeArrowheads="1"/>
          </p:cNvSpPr>
          <p:nvPr/>
        </p:nvSpPr>
        <p:spPr bwMode="auto">
          <a:xfrm>
            <a:off x="5108516" y="3389842"/>
            <a:ext cx="3571056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p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rávo</a:t>
            </a:r>
          </a:p>
        </p:txBody>
      </p:sp>
      <p:sp>
        <p:nvSpPr>
          <p:cNvPr id="26" name="Text Box 71"/>
          <p:cNvSpPr txBox="1">
            <a:spLocks noChangeArrowheads="1"/>
          </p:cNvSpPr>
          <p:nvPr/>
        </p:nvSpPr>
        <p:spPr bwMode="auto">
          <a:xfrm>
            <a:off x="5106929" y="3901017"/>
            <a:ext cx="3581628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bezpečnostní činnost </a:t>
            </a:r>
            <a:b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</a:b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a kontrola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kriminality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</a:endParaRP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5106388" y="4720018"/>
            <a:ext cx="3586349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praktická zkouška </a:t>
            </a:r>
            <a:b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</a:b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z odborných předmětů</a:t>
            </a:r>
          </a:p>
        </p:txBody>
      </p:sp>
      <p:sp>
        <p:nvSpPr>
          <p:cNvPr id="28" name="Text Box 71"/>
          <p:cNvSpPr txBox="1">
            <a:spLocks noChangeArrowheads="1"/>
          </p:cNvSpPr>
          <p:nvPr/>
        </p:nvSpPr>
        <p:spPr bwMode="auto">
          <a:xfrm>
            <a:off x="5108516" y="5521855"/>
            <a:ext cx="3581628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až dvě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nepovinné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zkoušky</a:t>
            </a:r>
          </a:p>
        </p:txBody>
      </p:sp>
      <p:cxnSp>
        <p:nvCxnSpPr>
          <p:cNvPr id="15380" name="Přímá spojnice se šipkou 3"/>
          <p:cNvCxnSpPr>
            <a:cxnSpLocks noChangeShapeType="1"/>
            <a:stCxn id="136198" idx="2"/>
          </p:cNvCxnSpPr>
          <p:nvPr/>
        </p:nvCxnSpPr>
        <p:spPr bwMode="auto">
          <a:xfrm flipH="1">
            <a:off x="3024188" y="1389063"/>
            <a:ext cx="1617662" cy="452437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5381" name="Přímá spojnice se šipkou 5"/>
          <p:cNvCxnSpPr>
            <a:cxnSpLocks noChangeShapeType="1"/>
          </p:cNvCxnSpPr>
          <p:nvPr/>
        </p:nvCxnSpPr>
        <p:spPr bwMode="auto">
          <a:xfrm flipH="1">
            <a:off x="2483768" y="1423988"/>
            <a:ext cx="1985046" cy="27682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Přímá spojnice se šipkou 34"/>
          <p:cNvCxnSpPr>
            <a:cxnSpLocks noChangeShapeType="1"/>
          </p:cNvCxnSpPr>
          <p:nvPr/>
        </p:nvCxnSpPr>
        <p:spPr bwMode="auto">
          <a:xfrm>
            <a:off x="4859338" y="1423988"/>
            <a:ext cx="2016918" cy="2048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" name="Group 13"/>
          <p:cNvGrpSpPr>
            <a:grpSpLocks/>
          </p:cNvGrpSpPr>
          <p:nvPr/>
        </p:nvGrpSpPr>
        <p:grpSpPr bwMode="auto">
          <a:xfrm>
            <a:off x="428625" y="115888"/>
            <a:ext cx="8247063" cy="576262"/>
            <a:chOff x="476" y="73"/>
            <a:chExt cx="4989" cy="363"/>
          </a:xfrm>
        </p:grpSpPr>
        <p:pic>
          <p:nvPicPr>
            <p:cNvPr id="16389" name="Picture 4" descr="Pruh VPŠ a SPŠ internet 2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4989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90" name="Picture 22" descr="Znak 5 cm 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" y="9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774700" y="1860550"/>
            <a:ext cx="7554913" cy="2986088"/>
          </a:xfrm>
          <a:prstGeom prst="rect">
            <a:avLst/>
          </a:prstGeom>
          <a:solidFill>
            <a:srgbClr val="D4751F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endParaRPr 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cs-CZ" sz="3600" cap="all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Povinné a nepovinné zkoušky Společné části maturitní zkoušky</a:t>
            </a:r>
          </a:p>
          <a:p>
            <a:pPr algn="ctr" eaLnBrk="1" hangingPunct="1">
              <a:defRPr/>
            </a:pP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endParaRPr 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1" name="Group 13"/>
          <p:cNvGrpSpPr>
            <a:grpSpLocks/>
          </p:cNvGrpSpPr>
          <p:nvPr/>
        </p:nvGrpSpPr>
        <p:grpSpPr bwMode="auto">
          <a:xfrm>
            <a:off x="428625" y="115888"/>
            <a:ext cx="8247063" cy="596900"/>
            <a:chOff x="476" y="73"/>
            <a:chExt cx="4989" cy="376"/>
          </a:xfrm>
        </p:grpSpPr>
        <p:pic>
          <p:nvPicPr>
            <p:cNvPr id="17419" name="Picture 4" descr="Pruh VPŠ a SPŠ internet 2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4989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476" y="119"/>
              <a:ext cx="452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Povinné zkoušky společné části MZ</a:t>
              </a:r>
            </a:p>
          </p:txBody>
        </p:sp>
        <p:pic>
          <p:nvPicPr>
            <p:cNvPr id="17421" name="Picture 22" descr="Znak 5 cm 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" y="9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23863" y="1052513"/>
            <a:ext cx="2671762" cy="7080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Český jazyk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/>
            </a:r>
            <a:b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</a:b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a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literatura 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-18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232150" y="976313"/>
            <a:ext cx="8280400" cy="80010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cs-CZ" sz="2000" kern="0" dirty="0"/>
              <a:t>d</a:t>
            </a:r>
            <a:r>
              <a:rPr lang="cs-CZ" sz="2000" kern="0" dirty="0" smtClean="0"/>
              <a:t>idaktický test – 85 minut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cs-CZ" sz="2000" kern="0" dirty="0" smtClean="0"/>
              <a:t>didaktický </a:t>
            </a:r>
            <a:r>
              <a:rPr lang="cs-CZ" sz="2000" kern="0" dirty="0"/>
              <a:t>test je vyhodnocován </a:t>
            </a:r>
            <a:r>
              <a:rPr lang="cs-CZ" sz="2000" kern="0" dirty="0" smtClean="0"/>
              <a:t>Centrem</a:t>
            </a:r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412750" y="2344738"/>
            <a:ext cx="2671763" cy="7080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Cizí jazyk nebo matematika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248025" y="2316163"/>
            <a:ext cx="5461000" cy="11080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cs-CZ" sz="2000" kern="0" dirty="0" smtClean="0"/>
              <a:t>žák si </a:t>
            </a:r>
            <a:r>
              <a:rPr lang="cs-CZ" sz="2000" kern="0" dirty="0"/>
              <a:t>musí zvolit jeden z </a:t>
            </a:r>
            <a:r>
              <a:rPr lang="cs-CZ" sz="2000" kern="0" dirty="0" smtClean="0"/>
              <a:t>předmětů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cs-CZ" sz="2000" kern="0" dirty="0" smtClean="0"/>
              <a:t>didaktické testy jsou vyhodnocovány Centrem</a:t>
            </a:r>
            <a:endParaRPr lang="cs-CZ" sz="2000" kern="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28625" y="3309938"/>
            <a:ext cx="8280400" cy="1723549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361950" indent="-361950" algn="just" eaLnBrk="1" hangingPunct="1">
              <a:spcBef>
                <a:spcPct val="30000"/>
              </a:spcBef>
              <a:buFontTx/>
              <a:buNone/>
              <a:defRPr/>
            </a:pPr>
            <a:r>
              <a:rPr lang="cs-CZ" sz="2800" b="0" kern="0" dirty="0" smtClean="0">
                <a:solidFill>
                  <a:srgbClr val="572827"/>
                </a:solidFill>
              </a:rPr>
              <a:t>    </a:t>
            </a:r>
            <a:r>
              <a:rPr lang="cs-CZ" sz="2400" dirty="0" smtClean="0">
                <a:solidFill>
                  <a:srgbClr val="CBD41C"/>
                </a:solidFill>
              </a:rPr>
              <a:t>Cizí jazyk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volba z nabídky AJ, RJ, </a:t>
            </a:r>
            <a:r>
              <a:rPr lang="pl-PL" sz="2000" kern="0" dirty="0" smtClean="0"/>
              <a:t>NJ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cs-CZ" sz="2000" kern="0" dirty="0"/>
              <a:t>d</a:t>
            </a:r>
            <a:r>
              <a:rPr lang="cs-CZ" sz="2000" kern="0" dirty="0" smtClean="0"/>
              <a:t>idaktický test – 110 minut (40 minut poslech, 70 minut čtení)</a:t>
            </a:r>
          </a:p>
          <a:p>
            <a:pPr marL="0" indent="0" algn="just">
              <a:spcBef>
                <a:spcPct val="30000"/>
              </a:spcBef>
              <a:buNone/>
              <a:defRPr/>
            </a:pPr>
            <a:endParaRPr lang="cs-CZ" sz="2000" kern="0" dirty="0" smtClean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28625" y="4941888"/>
            <a:ext cx="8280400" cy="92233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361950" indent="-361950" algn="just" eaLnBrk="1" hangingPunct="1">
              <a:spcBef>
                <a:spcPct val="30000"/>
              </a:spcBef>
              <a:buFontTx/>
              <a:buNone/>
              <a:defRPr/>
            </a:pPr>
            <a:r>
              <a:rPr lang="cs-CZ" sz="2800" b="0" kern="0" dirty="0" smtClean="0">
                <a:solidFill>
                  <a:srgbClr val="572827"/>
                </a:solidFill>
              </a:rPr>
              <a:t>    </a:t>
            </a:r>
            <a:r>
              <a:rPr lang="cs-CZ" sz="2400" dirty="0" smtClean="0">
                <a:solidFill>
                  <a:srgbClr val="CBD41C"/>
                </a:solidFill>
              </a:rPr>
              <a:t>Matematika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cs-CZ" sz="2000" kern="0" dirty="0"/>
              <a:t>d</a:t>
            </a:r>
            <a:r>
              <a:rPr lang="cs-CZ" sz="2000" kern="0" dirty="0" smtClean="0"/>
              <a:t>idaktický test – 135 minut</a:t>
            </a:r>
          </a:p>
        </p:txBody>
      </p:sp>
      <p:cxnSp>
        <p:nvCxnSpPr>
          <p:cNvPr id="17418" name="Přímá spojnice 2"/>
          <p:cNvCxnSpPr>
            <a:cxnSpLocks noChangeShapeType="1"/>
          </p:cNvCxnSpPr>
          <p:nvPr/>
        </p:nvCxnSpPr>
        <p:spPr bwMode="auto">
          <a:xfrm>
            <a:off x="412750" y="2057400"/>
            <a:ext cx="82073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5" name="Group 13"/>
          <p:cNvGrpSpPr>
            <a:grpSpLocks/>
          </p:cNvGrpSpPr>
          <p:nvPr/>
        </p:nvGrpSpPr>
        <p:grpSpPr bwMode="auto">
          <a:xfrm>
            <a:off x="428625" y="115888"/>
            <a:ext cx="8247063" cy="596900"/>
            <a:chOff x="476" y="73"/>
            <a:chExt cx="4989" cy="376"/>
          </a:xfrm>
        </p:grpSpPr>
        <p:pic>
          <p:nvPicPr>
            <p:cNvPr id="18440" name="Picture 4" descr="Pruh VPŠ a SPŠ internet 2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4989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476" y="119"/>
              <a:ext cx="485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Nepovinné zkoušky společné části MZ</a:t>
              </a:r>
            </a:p>
          </p:txBody>
        </p:sp>
        <p:pic>
          <p:nvPicPr>
            <p:cNvPr id="18442" name="Picture 22" descr="Znak 5 cm 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" y="9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23863" y="1111250"/>
            <a:ext cx="8251825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žák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si může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(ale nemusí) zvolit až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-18"/>
              </a:rPr>
              <a:t>dvě zkoušky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73100" y="1685152"/>
            <a:ext cx="8280400" cy="1631216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361950" indent="-361950" algn="just" eaLnBrk="1" hangingPunct="1">
              <a:spcBef>
                <a:spcPct val="30000"/>
              </a:spcBef>
              <a:buFontTx/>
              <a:buNone/>
              <a:defRPr/>
            </a:pPr>
            <a:r>
              <a:rPr lang="cs-CZ" sz="2800" b="0" kern="0" dirty="0" smtClean="0">
                <a:solidFill>
                  <a:srgbClr val="572827"/>
                </a:solidFill>
              </a:rPr>
              <a:t>    </a:t>
            </a:r>
            <a:r>
              <a:rPr lang="cs-CZ" sz="2400" dirty="0" smtClean="0">
                <a:solidFill>
                  <a:srgbClr val="CBD41C"/>
                </a:solidFill>
              </a:rPr>
              <a:t>Cizí jazyk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pokud nebyl zvolen v povinné zkoušce nebo jiný než zvolený </a:t>
            </a:r>
            <a:r>
              <a:rPr lang="pl-PL" sz="2000" kern="0" dirty="0" smtClean="0"/>
              <a:t/>
            </a:r>
            <a:br>
              <a:rPr lang="pl-PL" sz="2000" kern="0" dirty="0" smtClean="0"/>
            </a:br>
            <a:r>
              <a:rPr lang="pl-PL" sz="2000" kern="0" dirty="0" smtClean="0"/>
              <a:t>v </a:t>
            </a:r>
            <a:r>
              <a:rPr lang="pl-PL" sz="2000" kern="0" dirty="0"/>
              <a:t>povinné </a:t>
            </a:r>
            <a:r>
              <a:rPr lang="pl-PL" sz="2000" kern="0" dirty="0" smtClean="0"/>
              <a:t>zkoušce</a:t>
            </a:r>
          </a:p>
          <a:p>
            <a:pPr algn="just">
              <a:spcBef>
                <a:spcPct val="30000"/>
              </a:spcBef>
              <a:buBlip>
                <a:blip r:embed="rId6"/>
              </a:buBlip>
              <a:defRPr/>
            </a:pPr>
            <a:r>
              <a:rPr lang="cs-CZ" sz="2000" kern="0" dirty="0"/>
              <a:t>didaktický test – </a:t>
            </a:r>
            <a:r>
              <a:rPr lang="cs-CZ" sz="2000" kern="0" dirty="0" smtClean="0"/>
              <a:t>110 </a:t>
            </a:r>
            <a:r>
              <a:rPr lang="cs-CZ" sz="2000" kern="0" dirty="0"/>
              <a:t>minut (40 minut poslech, </a:t>
            </a:r>
            <a:r>
              <a:rPr lang="cs-CZ" sz="2000" kern="0" dirty="0" smtClean="0"/>
              <a:t>70 </a:t>
            </a:r>
            <a:r>
              <a:rPr lang="cs-CZ" sz="2000" kern="0" dirty="0"/>
              <a:t>minut čtení</a:t>
            </a:r>
            <a:r>
              <a:rPr lang="cs-CZ" sz="2000" kern="0" dirty="0" smtClean="0"/>
              <a:t>)</a:t>
            </a:r>
            <a:endParaRPr lang="cs-CZ" sz="2000" kern="0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28625" y="3700263"/>
            <a:ext cx="8280400" cy="1323439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361950" indent="-361950" algn="just" eaLnBrk="1" hangingPunct="1">
              <a:spcBef>
                <a:spcPct val="30000"/>
              </a:spcBef>
              <a:buFontTx/>
              <a:buNone/>
              <a:defRPr/>
            </a:pPr>
            <a:r>
              <a:rPr lang="cs-CZ" sz="2800" b="0" kern="0" dirty="0" smtClean="0">
                <a:solidFill>
                  <a:srgbClr val="572827"/>
                </a:solidFill>
              </a:rPr>
              <a:t>    </a:t>
            </a:r>
            <a:r>
              <a:rPr lang="cs-CZ" sz="2400" dirty="0" smtClean="0">
                <a:solidFill>
                  <a:srgbClr val="CBD41C"/>
                </a:solidFill>
              </a:rPr>
              <a:t>Matematika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pokud nebyla zvolena v povinné </a:t>
            </a:r>
            <a:r>
              <a:rPr lang="pl-PL" sz="2000" kern="0" dirty="0" smtClean="0"/>
              <a:t>zkoušce</a:t>
            </a:r>
          </a:p>
          <a:p>
            <a:pPr algn="just">
              <a:spcBef>
                <a:spcPct val="30000"/>
              </a:spcBef>
              <a:buBlip>
                <a:blip r:embed="rId6"/>
              </a:buBlip>
              <a:defRPr/>
            </a:pPr>
            <a:r>
              <a:rPr lang="cs-CZ" sz="2000" kern="0" dirty="0"/>
              <a:t>didaktický </a:t>
            </a:r>
            <a:r>
              <a:rPr lang="cs-CZ" sz="2000" kern="0" dirty="0" smtClean="0"/>
              <a:t>test – 135 minut</a:t>
            </a:r>
            <a:endParaRPr lang="cs-CZ" sz="2000" kern="0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73100" y="5157192"/>
            <a:ext cx="8280400" cy="92392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361950" indent="-361950" algn="just" eaLnBrk="1" hangingPunct="1">
              <a:spcBef>
                <a:spcPct val="30000"/>
              </a:spcBef>
              <a:buFontTx/>
              <a:buNone/>
              <a:defRPr/>
            </a:pPr>
            <a:r>
              <a:rPr lang="cs-CZ" sz="2800" b="0" kern="0" dirty="0" smtClean="0">
                <a:solidFill>
                  <a:srgbClr val="572827"/>
                </a:solidFill>
              </a:rPr>
              <a:t>    </a:t>
            </a:r>
            <a:r>
              <a:rPr lang="cs-CZ" sz="2400" dirty="0" smtClean="0">
                <a:solidFill>
                  <a:srgbClr val="CBD41C"/>
                </a:solidFill>
              </a:rPr>
              <a:t>Matematika rozšiřující</a:t>
            </a:r>
          </a:p>
          <a:p>
            <a:pPr algn="just">
              <a:spcBef>
                <a:spcPct val="30000"/>
              </a:spcBef>
              <a:buBlip>
                <a:blip r:embed="rId6"/>
              </a:buBlip>
              <a:defRPr/>
            </a:pPr>
            <a:r>
              <a:rPr lang="cs-CZ" sz="2000" kern="0" dirty="0"/>
              <a:t>didaktický </a:t>
            </a:r>
            <a:r>
              <a:rPr lang="cs-CZ" sz="2000" kern="0" dirty="0" smtClean="0"/>
              <a:t>test </a:t>
            </a:r>
            <a:r>
              <a:rPr lang="pl-PL" sz="2000" kern="0" dirty="0" smtClean="0"/>
              <a:t>– </a:t>
            </a:r>
            <a:r>
              <a:rPr lang="pl-PL" sz="2000" kern="0" dirty="0"/>
              <a:t>150 </a:t>
            </a:r>
            <a:r>
              <a:rPr lang="pl-PL" sz="2000" kern="0" dirty="0" smtClean="0"/>
              <a:t>minut</a:t>
            </a:r>
            <a:endParaRPr lang="cs-CZ" sz="2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59" name="Group 13"/>
          <p:cNvGrpSpPr>
            <a:grpSpLocks/>
          </p:cNvGrpSpPr>
          <p:nvPr/>
        </p:nvGrpSpPr>
        <p:grpSpPr bwMode="auto">
          <a:xfrm>
            <a:off x="428625" y="115888"/>
            <a:ext cx="8247063" cy="576262"/>
            <a:chOff x="476" y="73"/>
            <a:chExt cx="4989" cy="363"/>
          </a:xfrm>
        </p:grpSpPr>
        <p:pic>
          <p:nvPicPr>
            <p:cNvPr id="19461" name="Picture 4" descr="Pruh VPŠ a SPŠ internet 2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4989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2" name="Picture 22" descr="Znak 5 cm 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" y="9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774700" y="1860550"/>
            <a:ext cx="7554913" cy="2986088"/>
          </a:xfrm>
          <a:prstGeom prst="rect">
            <a:avLst/>
          </a:prstGeom>
          <a:solidFill>
            <a:srgbClr val="D4751F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endParaRPr 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cs-CZ" sz="3600" cap="all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Povinné a nepovinné zkoušky Profilové části maturitní zkoušky</a:t>
            </a:r>
          </a:p>
          <a:p>
            <a:pPr algn="ctr" eaLnBrk="1" hangingPunct="1">
              <a:defRPr/>
            </a:pP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endParaRPr 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3" name="Group 13"/>
          <p:cNvGrpSpPr>
            <a:grpSpLocks/>
          </p:cNvGrpSpPr>
          <p:nvPr/>
        </p:nvGrpSpPr>
        <p:grpSpPr bwMode="auto">
          <a:xfrm>
            <a:off x="428625" y="115888"/>
            <a:ext cx="8247063" cy="596900"/>
            <a:chOff x="476" y="73"/>
            <a:chExt cx="4989" cy="376"/>
          </a:xfrm>
        </p:grpSpPr>
        <p:pic>
          <p:nvPicPr>
            <p:cNvPr id="20486" name="Picture 4" descr="Pruh VPŠ a SPŠ internet 2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4989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476" y="119"/>
              <a:ext cx="42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Povinné zkoušky profilové části MZ</a:t>
              </a:r>
            </a:p>
          </p:txBody>
        </p:sp>
        <p:pic>
          <p:nvPicPr>
            <p:cNvPr id="20488" name="Picture 22" descr="Znak 5 cm 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" y="9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00050" y="1739900"/>
            <a:ext cx="8280400" cy="4154984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zkouška je </a:t>
            </a:r>
            <a:r>
              <a:rPr lang="pl-PL" sz="2000" kern="0" dirty="0">
                <a:solidFill>
                  <a:srgbClr val="FF0000"/>
                </a:solidFill>
              </a:rPr>
              <a:t>povinná</a:t>
            </a:r>
            <a:r>
              <a:rPr lang="pl-PL" sz="2000" kern="0" dirty="0"/>
              <a:t> pro všechny </a:t>
            </a:r>
            <a:r>
              <a:rPr lang="pl-PL" sz="2000" kern="0" dirty="0" smtClean="0"/>
              <a:t>žáky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kombinace písemné práce a ústní zkoušky před maturitní </a:t>
            </a:r>
            <a:r>
              <a:rPr lang="pl-PL" sz="2000" kern="0" dirty="0" smtClean="0"/>
              <a:t>komisí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písemná práce </a:t>
            </a:r>
            <a:r>
              <a:rPr lang="pl-PL" sz="2000" kern="0" dirty="0" smtClean="0"/>
              <a:t>– 110 </a:t>
            </a:r>
            <a:r>
              <a:rPr lang="pl-PL" sz="2000" kern="0" dirty="0"/>
              <a:t>minut včetně volby zadání, minimálně 250 </a:t>
            </a:r>
            <a:r>
              <a:rPr lang="pl-PL" sz="2000" kern="0" dirty="0" smtClean="0"/>
              <a:t>slov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ú</a:t>
            </a:r>
            <a:r>
              <a:rPr lang="pl-PL" sz="2000" kern="0" dirty="0" smtClean="0"/>
              <a:t>stní zkouška – 20 minut příprava, 15 minut zkouška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cs-CZ" sz="2000" dirty="0">
                <a:effectLst/>
              </a:rPr>
              <a:t>žák odevzdá vlastní seznam 20 literárních děl pro ústní zkoušku profilové </a:t>
            </a:r>
            <a:r>
              <a:rPr lang="cs-CZ" sz="2000" dirty="0" smtClean="0">
                <a:effectLst/>
              </a:rPr>
              <a:t>části</a:t>
            </a:r>
            <a:endParaRPr lang="pl-PL" sz="2000" kern="0" dirty="0" smtClean="0"/>
          </a:p>
        </p:txBody>
      </p:sp>
      <p:sp>
        <p:nvSpPr>
          <p:cNvPr id="11" name="Text Box 66"/>
          <p:cNvSpPr txBox="1">
            <a:spLocks noChangeArrowheads="1"/>
          </p:cNvSpPr>
          <p:nvPr/>
        </p:nvSpPr>
        <p:spPr bwMode="auto">
          <a:xfrm>
            <a:off x="406400" y="1228725"/>
            <a:ext cx="3424238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Český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jazyk a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literatura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7" name="Group 13"/>
          <p:cNvGrpSpPr>
            <a:grpSpLocks/>
          </p:cNvGrpSpPr>
          <p:nvPr/>
        </p:nvGrpSpPr>
        <p:grpSpPr bwMode="auto">
          <a:xfrm>
            <a:off x="428625" y="115888"/>
            <a:ext cx="8247063" cy="596900"/>
            <a:chOff x="476" y="73"/>
            <a:chExt cx="4989" cy="376"/>
          </a:xfrm>
        </p:grpSpPr>
        <p:pic>
          <p:nvPicPr>
            <p:cNvPr id="21510" name="Picture 4" descr="Pruh VPŠ a SPŠ internet 2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4989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476" y="119"/>
              <a:ext cx="42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Povinné zkoušky profilové části MZ</a:t>
              </a:r>
            </a:p>
          </p:txBody>
        </p:sp>
        <p:pic>
          <p:nvPicPr>
            <p:cNvPr id="21512" name="Picture 22" descr="Znak 5 cm 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" y="9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28625" y="1177925"/>
            <a:ext cx="267335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Cizí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jazyk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20688" y="1697038"/>
            <a:ext cx="8280400" cy="400208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zkouška je </a:t>
            </a:r>
            <a:r>
              <a:rPr lang="pl-PL" sz="2000" kern="0" dirty="0">
                <a:solidFill>
                  <a:srgbClr val="FF0000"/>
                </a:solidFill>
              </a:rPr>
              <a:t>povinná</a:t>
            </a:r>
            <a:r>
              <a:rPr lang="pl-PL" sz="2000" kern="0" dirty="0"/>
              <a:t> pro ty </a:t>
            </a:r>
            <a:r>
              <a:rPr lang="pl-PL" sz="2000" kern="0" dirty="0" smtClean="0"/>
              <a:t>žáky, kteří </a:t>
            </a:r>
            <a:r>
              <a:rPr lang="pl-PL" sz="2000" kern="0" dirty="0"/>
              <a:t>si ve společné části MZ zvolili </a:t>
            </a:r>
            <a:r>
              <a:rPr lang="pl-PL" sz="2000" kern="0" dirty="0">
                <a:solidFill>
                  <a:srgbClr val="FF0000"/>
                </a:solidFill>
              </a:rPr>
              <a:t>cizí jazyk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kombinace písemné práce a ústní zkoušky před maturitní </a:t>
            </a:r>
            <a:r>
              <a:rPr lang="pl-PL" sz="2000" kern="0" dirty="0" smtClean="0"/>
              <a:t>komisí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písemná práce – </a:t>
            </a:r>
            <a:r>
              <a:rPr lang="pl-PL" sz="2000" kern="0" dirty="0" smtClean="0"/>
              <a:t>90 </a:t>
            </a:r>
            <a:r>
              <a:rPr lang="pl-PL" sz="2000" kern="0" dirty="0"/>
              <a:t>minut včetně volby zadání, minimálně 200 slov ve dvou </a:t>
            </a:r>
            <a:r>
              <a:rPr lang="pl-PL" sz="2000" kern="0" dirty="0" smtClean="0"/>
              <a:t>textech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ústní zkouška – 20 minut příprava, 15 minut zkouška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endParaRPr lang="pl-PL" sz="2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pasek Polic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723063"/>
            <a:ext cx="73374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1" name="Group 13"/>
          <p:cNvGrpSpPr>
            <a:grpSpLocks/>
          </p:cNvGrpSpPr>
          <p:nvPr/>
        </p:nvGrpSpPr>
        <p:grpSpPr bwMode="auto">
          <a:xfrm>
            <a:off x="428625" y="115888"/>
            <a:ext cx="8247063" cy="596900"/>
            <a:chOff x="476" y="73"/>
            <a:chExt cx="4989" cy="376"/>
          </a:xfrm>
        </p:grpSpPr>
        <p:pic>
          <p:nvPicPr>
            <p:cNvPr id="22541" name="Picture 4" descr="Pruh VPŠ a SPŠ internet 200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4989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476" y="119"/>
              <a:ext cx="42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Povinné zkoušky profilové části MZ</a:t>
              </a:r>
            </a:p>
          </p:txBody>
        </p:sp>
        <p:pic>
          <p:nvPicPr>
            <p:cNvPr id="22543" name="Picture 22" descr="Znak 5 cm 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" y="99"/>
              <a:ext cx="3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66"/>
          <p:cNvSpPr txBox="1">
            <a:spLocks noChangeArrowheads="1"/>
          </p:cNvSpPr>
          <p:nvPr/>
        </p:nvSpPr>
        <p:spPr bwMode="auto">
          <a:xfrm>
            <a:off x="404813" y="1490663"/>
            <a:ext cx="2779712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Právo</a:t>
            </a: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28625" y="3141663"/>
            <a:ext cx="55118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Praktická zkouška z odborných předmětů 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04813" y="5373688"/>
            <a:ext cx="8280400" cy="83026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just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l-PL" sz="2400" dirty="0">
                <a:solidFill>
                  <a:srgbClr val="CBD41C"/>
                </a:solidFill>
              </a:rPr>
              <a:t>Pro každou ze zkoušek je stanoveno 20 – 30 </a:t>
            </a:r>
            <a:r>
              <a:rPr lang="pl-PL" sz="2400" dirty="0" smtClean="0">
                <a:solidFill>
                  <a:srgbClr val="CBD41C"/>
                </a:solidFill>
              </a:rPr>
              <a:t>témat, </a:t>
            </a:r>
            <a:br>
              <a:rPr lang="pl-PL" sz="2400" dirty="0" smtClean="0">
                <a:solidFill>
                  <a:srgbClr val="CBD41C"/>
                </a:solidFill>
              </a:rPr>
            </a:br>
            <a:r>
              <a:rPr lang="pl-PL" sz="2400" dirty="0" smtClean="0">
                <a:solidFill>
                  <a:srgbClr val="CBD41C"/>
                </a:solidFill>
              </a:rPr>
              <a:t>z </a:t>
            </a:r>
            <a:r>
              <a:rPr lang="pl-PL" sz="2400" dirty="0">
                <a:solidFill>
                  <a:srgbClr val="CBD41C"/>
                </a:solidFill>
              </a:rPr>
              <a:t>nichž si žák jedno vylosuje</a:t>
            </a:r>
          </a:p>
        </p:txBody>
      </p:sp>
      <p:sp>
        <p:nvSpPr>
          <p:cNvPr id="16" name="Text Box 66"/>
          <p:cNvSpPr txBox="1">
            <a:spLocks noChangeArrowheads="1"/>
          </p:cNvSpPr>
          <p:nvPr/>
        </p:nvSpPr>
        <p:spPr bwMode="auto">
          <a:xfrm>
            <a:off x="404813" y="2060575"/>
            <a:ext cx="2779712" cy="10156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Bezpečnostní činnost a kontrola 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pitchFamily="34" charset="0"/>
              </a:rPr>
              <a:t>kriminality 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CE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73088" y="3645024"/>
            <a:ext cx="8280400" cy="141605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řešení modelových situací z oblasti bezpečnostní činnosti, dopravní činnosti, tělesné přípravy, střelecké přípravy </a:t>
            </a:r>
            <a:r>
              <a:rPr lang="pl-PL" sz="2000" kern="0" dirty="0" smtClean="0"/>
              <a:t/>
            </a:r>
            <a:br>
              <a:rPr lang="pl-PL" sz="2000" kern="0" dirty="0" smtClean="0"/>
            </a:br>
            <a:r>
              <a:rPr lang="pl-PL" sz="2000" kern="0" dirty="0" smtClean="0"/>
              <a:t>a kontroly kriminality</a:t>
            </a:r>
          </a:p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/>
              <a:t>p</a:t>
            </a:r>
            <a:r>
              <a:rPr lang="pl-PL" sz="2000" kern="0" dirty="0" smtClean="0"/>
              <a:t>raktická zkouška trvá nejdéle 60 minut</a:t>
            </a:r>
          </a:p>
        </p:txBody>
      </p:sp>
      <p:cxnSp>
        <p:nvCxnSpPr>
          <p:cNvPr id="22537" name="Přímá spojnice 17"/>
          <p:cNvCxnSpPr>
            <a:cxnSpLocks noChangeShapeType="1"/>
          </p:cNvCxnSpPr>
          <p:nvPr/>
        </p:nvCxnSpPr>
        <p:spPr bwMode="auto">
          <a:xfrm>
            <a:off x="477838" y="5340350"/>
            <a:ext cx="82073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354013" y="919163"/>
            <a:ext cx="8280400" cy="46196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just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l-PL" sz="2400" dirty="0" smtClean="0">
                <a:solidFill>
                  <a:srgbClr val="CBD41C"/>
                </a:solidFill>
              </a:rPr>
              <a:t>Ústní zkoušky </a:t>
            </a:r>
            <a:r>
              <a:rPr lang="pl-PL" sz="2400" dirty="0">
                <a:solidFill>
                  <a:srgbClr val="CBD41C"/>
                </a:solidFill>
              </a:rPr>
              <a:t>před maturitní komisí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348038" y="1514475"/>
            <a:ext cx="5184775" cy="40005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 smtClean="0"/>
              <a:t>15 minut </a:t>
            </a:r>
            <a:r>
              <a:rPr lang="pl-PL" sz="2000" kern="0" dirty="0"/>
              <a:t>příprava, 15 minut zkouška</a:t>
            </a:r>
            <a:endParaRPr lang="pl-PL" sz="2000" kern="0" dirty="0" smtClean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3363913" y="2062163"/>
            <a:ext cx="5184775" cy="40005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just">
              <a:spcBef>
                <a:spcPct val="30000"/>
              </a:spcBef>
              <a:buFont typeface="Wingdings" pitchFamily="2" charset="2"/>
              <a:buBlip>
                <a:blip r:embed="rId6"/>
              </a:buBlip>
              <a:defRPr/>
            </a:pPr>
            <a:r>
              <a:rPr lang="pl-PL" sz="2000" kern="0" dirty="0" smtClean="0"/>
              <a:t>15 minut </a:t>
            </a:r>
            <a:r>
              <a:rPr lang="pl-PL" sz="2000" kern="0" dirty="0"/>
              <a:t>příprava, 15 minut zkouška</a:t>
            </a:r>
            <a:endParaRPr lang="pl-PL" sz="2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  <a:cs typeface="Arial" charset="0"/>
          </a:defRPr>
        </a:defPPr>
      </a:lstStyle>
    </a:lnDef>
  </a:objectDefaults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4830</TotalTime>
  <Words>492</Words>
  <Application>Microsoft Office PowerPoint</Application>
  <PresentationFormat>Předvádění na obrazovce (4:3)</PresentationFormat>
  <Paragraphs>98</Paragraphs>
  <Slides>12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Kruhy na vodě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VPŠ a SPŠ MV v Holešově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Stručný přehled historických dat</dc:title>
  <dc:creator>kratochv</dc:creator>
  <cp:lastModifiedBy>zbozinek</cp:lastModifiedBy>
  <cp:revision>308</cp:revision>
  <dcterms:created xsi:type="dcterms:W3CDTF">2011-10-03T08:56:59Z</dcterms:created>
  <dcterms:modified xsi:type="dcterms:W3CDTF">2023-10-16T07:02:22Z</dcterms:modified>
</cp:coreProperties>
</file>